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60" r:id="rId3"/>
    <p:sldId id="261" r:id="rId4"/>
    <p:sldId id="262" r:id="rId5"/>
    <p:sldId id="258" r:id="rId6"/>
    <p:sldId id="257" r:id="rId7"/>
    <p:sldId id="263" r:id="rId8"/>
    <p:sldId id="265" r:id="rId9"/>
    <p:sldId id="264" r:id="rId10"/>
    <p:sldId id="266" r:id="rId11"/>
    <p:sldId id="267" r:id="rId12"/>
    <p:sldId id="25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1"/>
    <p:restoredTop sz="93041"/>
  </p:normalViewPr>
  <p:slideViewPr>
    <p:cSldViewPr snapToGrid="0" snapToObjects="1">
      <p:cViewPr>
        <p:scale>
          <a:sx n="98" d="100"/>
          <a:sy n="98" d="100"/>
        </p:scale>
        <p:origin x="1216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48" y="0"/>
            <a:ext cx="12188952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611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1261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H Sarabun New" charset="0"/>
                <a:ea typeface="TH Sarabun New" charset="0"/>
                <a:cs typeface="TH Sarabun New" charset="0"/>
              </a:defRPr>
            </a:lvl1pPr>
            <a:lvl2pPr>
              <a:defRPr>
                <a:latin typeface="TH Sarabun New" charset="0"/>
                <a:ea typeface="TH Sarabun New" charset="0"/>
                <a:cs typeface="TH Sarabun New" charset="0"/>
              </a:defRPr>
            </a:lvl2pPr>
            <a:lvl3pPr>
              <a:defRPr>
                <a:latin typeface="TH Sarabun New" charset="0"/>
                <a:ea typeface="TH Sarabun New" charset="0"/>
                <a:cs typeface="TH Sarabun New" charset="0"/>
              </a:defRPr>
            </a:lvl3pPr>
            <a:lvl4pPr>
              <a:defRPr>
                <a:latin typeface="TH Sarabun New" charset="0"/>
                <a:ea typeface="TH Sarabun New" charset="0"/>
                <a:cs typeface="TH Sarabun New" charset="0"/>
              </a:defRPr>
            </a:lvl4pPr>
            <a:lvl5pPr>
              <a:defRPr>
                <a:latin typeface="TH Sarabun New" charset="0"/>
                <a:ea typeface="TH Sarabun New" charset="0"/>
                <a:cs typeface="TH Sarabun New" charset="0"/>
              </a:defRPr>
            </a:lvl5pPr>
          </a:lstStyle>
          <a:p>
            <a:pPr lvl="0"/>
            <a:r>
              <a:rPr lang="th-TH" dirty="0" smtClean="0"/>
              <a:t> </a:t>
            </a: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62262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4638"/>
            <a:ext cx="10515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6"/>
            <a:ext cx="12188952" cy="6858006"/>
            <a:chOff x="-2728" y="-5"/>
            <a:chExt cx="12188952" cy="6858006"/>
          </a:xfrm>
        </p:grpSpPr>
        <p:sp>
          <p:nvSpPr>
            <p:cNvPr id="26" name="Rectangle 25"/>
            <p:cNvSpPr/>
            <p:nvPr/>
          </p:nvSpPr>
          <p:spPr>
            <a:xfrm>
              <a:off x="-2728" y="1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727" y="-5"/>
              <a:ext cx="716424" cy="6858000"/>
              <a:chOff x="-2727" y="-5"/>
              <a:chExt cx="716424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727" y="-5"/>
                <a:ext cx="571473" cy="6858000"/>
                <a:chOff x="6048440" y="-936481"/>
                <a:chExt cx="196717" cy="9144001"/>
              </a:xfrm>
            </p:grpSpPr>
            <p:sp>
              <p:nvSpPr>
                <p:cNvPr id="46" name="Rectangle 45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566005" y="-5"/>
                <a:ext cx="147692" cy="6858000"/>
                <a:chOff x="6048440" y="-936481"/>
                <a:chExt cx="196717" cy="9144001"/>
              </a:xfrm>
            </p:grpSpPr>
            <p:sp>
              <p:nvSpPr>
                <p:cNvPr id="43" name="Rectangle 42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3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18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646782" y="-5"/>
                <a:ext cx="4571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75B3C27A-F286-1B4F-8AB0-EFAB98D0D63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3C16302F-ECFA-A740-B56E-3CDC3DBE63FF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TH Sarabun New" charset="0"/>
          <a:ea typeface="TH Sarabun New" charset="0"/>
          <a:cs typeface="TH Sarabun New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ruml.io/" TargetMode="External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 smtClean="0"/>
              <a:t>พีระศักดิ์ เพียรประสิทธิ์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ปัญหาการเรียก </a:t>
            </a:r>
            <a:r>
              <a:rPr lang="en-US" dirty="0" smtClean="0"/>
              <a:t>include </a:t>
            </a:r>
            <a:r>
              <a:rPr lang="th-TH" dirty="0" smtClean="0"/>
              <a:t>ไฟล์ซ้ำซ้อนในภาษา </a:t>
            </a:r>
            <a:r>
              <a:rPr lang="en-US" dirty="0" err="1" smtClean="0"/>
              <a:t>c++</a:t>
            </a:r>
            <a:endParaRPr lang="th-TH" dirty="0" smtClean="0"/>
          </a:p>
          <a:p>
            <a:pPr lvl="1"/>
            <a:r>
              <a:rPr lang="th-TH" dirty="0" smtClean="0"/>
              <a:t>ไฟล์ </a:t>
            </a:r>
            <a:r>
              <a:rPr lang="en-US" dirty="0" err="1" smtClean="0"/>
              <a:t>sportcar.h</a:t>
            </a:r>
            <a:r>
              <a:rPr lang="en-US" dirty="0" smtClean="0"/>
              <a:t> </a:t>
            </a:r>
            <a:r>
              <a:rPr lang="th-TH" dirty="0" smtClean="0"/>
              <a:t>เรียก </a:t>
            </a:r>
            <a:r>
              <a:rPr lang="en-US" dirty="0" smtClean="0"/>
              <a:t>include </a:t>
            </a:r>
            <a:r>
              <a:rPr lang="th-TH" dirty="0" smtClean="0"/>
              <a:t>ไฟล์ </a:t>
            </a:r>
            <a:r>
              <a:rPr lang="en-US" dirty="0" err="1" smtClean="0"/>
              <a:t>car.h</a:t>
            </a:r>
            <a:endParaRPr lang="en-US" dirty="0" smtClean="0"/>
          </a:p>
          <a:p>
            <a:pPr lvl="1"/>
            <a:r>
              <a:rPr lang="th-TH" dirty="0" smtClean="0"/>
              <a:t>ไฟล์ </a:t>
            </a:r>
            <a:r>
              <a:rPr lang="en-US" dirty="0" smtClean="0"/>
              <a:t>main </a:t>
            </a:r>
            <a:r>
              <a:rPr lang="th-TH" dirty="0" smtClean="0"/>
              <a:t>เรียก</a:t>
            </a:r>
            <a:r>
              <a:rPr lang="en-US" dirty="0" smtClean="0"/>
              <a:t> include </a:t>
            </a:r>
            <a:r>
              <a:rPr lang="th-TH" dirty="0" smtClean="0"/>
              <a:t>ไฟล์ </a:t>
            </a:r>
            <a:r>
              <a:rPr lang="en-US" dirty="0" err="1" smtClean="0"/>
              <a:t>car.h</a:t>
            </a:r>
            <a:r>
              <a:rPr lang="en-US" dirty="0" smtClean="0"/>
              <a:t> </a:t>
            </a:r>
            <a:r>
              <a:rPr lang="th-TH" dirty="0" smtClean="0"/>
              <a:t>และ </a:t>
            </a:r>
            <a:r>
              <a:rPr lang="en-US" dirty="0" err="1" smtClean="0"/>
              <a:t>sport.h</a:t>
            </a:r>
            <a:endParaRPr lang="en-US" dirty="0" smtClean="0"/>
          </a:p>
          <a:p>
            <a:pPr lvl="1"/>
            <a:r>
              <a:rPr lang="th-TH" dirty="0"/>
              <a:t> </a:t>
            </a:r>
            <a:r>
              <a:rPr lang="th-TH" dirty="0" smtClean="0"/>
              <a:t>ดังนั้นจะเห็นว่ามีการเรียก </a:t>
            </a:r>
            <a:r>
              <a:rPr lang="en-US" dirty="0" smtClean="0"/>
              <a:t>class car </a:t>
            </a:r>
            <a:r>
              <a:rPr lang="th-TH" dirty="0" smtClean="0"/>
              <a:t>ซ้ำกัน </a:t>
            </a:r>
            <a:r>
              <a:rPr lang="en-US" dirty="0" smtClean="0"/>
              <a:t>2 </a:t>
            </a:r>
            <a:r>
              <a:rPr lang="th-TH" dirty="0" smtClean="0"/>
              <a:t>ครั้ง ทั้งให้ </a:t>
            </a:r>
            <a:r>
              <a:rPr lang="en-US" dirty="0" smtClean="0"/>
              <a:t>compiler </a:t>
            </a:r>
            <a:r>
              <a:rPr lang="th-TH" dirty="0" smtClean="0"/>
              <a:t>แจ้งว่ามีการนิยามคลาส </a:t>
            </a:r>
            <a:r>
              <a:rPr lang="en-US" dirty="0" smtClean="0"/>
              <a:t>car </a:t>
            </a:r>
            <a:r>
              <a:rPr lang="th-TH" dirty="0" smtClean="0"/>
              <a:t>ซ้ำ</a:t>
            </a:r>
            <a:endParaRPr lang="en-US" dirty="0" smtClean="0"/>
          </a:p>
          <a:p>
            <a:r>
              <a:rPr lang="th-TH" dirty="0" smtClean="0"/>
              <a:t>วิธีการแก้ไข</a:t>
            </a:r>
          </a:p>
          <a:p>
            <a:pPr lvl="1"/>
            <a:r>
              <a:rPr lang="th-TH" dirty="0" smtClean="0"/>
              <a:t>ใช้ </a:t>
            </a:r>
            <a:r>
              <a:rPr lang="en-US" dirty="0" smtClean="0"/>
              <a:t>preprocessor #</a:t>
            </a:r>
            <a:r>
              <a:rPr lang="en-US" dirty="0" err="1" smtClean="0"/>
              <a:t>ifndef</a:t>
            </a:r>
            <a:r>
              <a:rPr lang="en-US" dirty="0" smtClean="0"/>
              <a:t>  #define #</a:t>
            </a:r>
            <a:r>
              <a:rPr lang="en-US" dirty="0" err="1" smtClean="0"/>
              <a:t>endif</a:t>
            </a:r>
            <a:r>
              <a:rPr lang="en-US" dirty="0" smtClean="0"/>
              <a:t> </a:t>
            </a:r>
            <a:endParaRPr lang="th-TH" dirty="0" smtClean="0"/>
          </a:p>
          <a:p>
            <a:pPr lvl="1"/>
            <a:r>
              <a:rPr lang="th-TH" dirty="0" smtClean="0"/>
              <a:t>กำหนดการทำงานของซอร์สโค้ด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hell </a:t>
            </a:r>
            <a:r>
              <a:rPr lang="en-US" dirty="0" err="1" smtClean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dirty="0"/>
              <a:t>  </a:t>
            </a:r>
            <a:r>
              <a:rPr lang="en-US" dirty="0" err="1" smtClean="0"/>
              <a:t>Car_H</a:t>
            </a:r>
            <a:r>
              <a:rPr lang="th-TH" dirty="0" smtClean="0"/>
              <a:t>			</a:t>
            </a:r>
            <a:r>
              <a:rPr lang="th-TH" dirty="0" smtClean="0"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</a:t>
            </a:r>
            <a:r>
              <a:rPr lang="th-TH" dirty="0" smtClean="0">
                <a:sym typeface="Wingdings"/>
              </a:rPr>
              <a:t>ถ้าไม่เคยกำหนด </a:t>
            </a:r>
            <a:r>
              <a:rPr lang="en-US" dirty="0" err="1" smtClean="0">
                <a:sym typeface="Wingdings"/>
              </a:rPr>
              <a:t>Car_H</a:t>
            </a:r>
            <a:r>
              <a:rPr lang="en-US" dirty="0" smtClean="0">
                <a:sym typeface="Wingdings"/>
              </a:rPr>
              <a:t> </a:t>
            </a:r>
            <a:r>
              <a:rPr lang="th-TH" dirty="0" smtClean="0">
                <a:sym typeface="Wingdings"/>
              </a:rPr>
              <a:t> เป็นจริง ให้ทำประมวลผลโค้ดจนถึง </a:t>
            </a:r>
            <a:r>
              <a:rPr lang="en-US" dirty="0" err="1" smtClean="0">
                <a:sym typeface="Wingdings"/>
              </a:rPr>
              <a:t>endif</a:t>
            </a:r>
            <a:endParaRPr lang="th-TH" dirty="0" smtClean="0"/>
          </a:p>
          <a:p>
            <a:pPr marL="0" lvl="1" indent="0">
              <a:buNone/>
            </a:pPr>
            <a:r>
              <a:rPr lang="en-US" dirty="0" smtClean="0"/>
              <a:t>#</a:t>
            </a:r>
            <a:r>
              <a:rPr lang="en-US" dirty="0"/>
              <a:t>define </a:t>
            </a:r>
            <a:r>
              <a:rPr lang="en-US" dirty="0" err="1" smtClean="0"/>
              <a:t>Car_H</a:t>
            </a:r>
            <a:r>
              <a:rPr lang="en-US" dirty="0" smtClean="0"/>
              <a:t>			</a:t>
            </a:r>
            <a:r>
              <a:rPr lang="th-TH" dirty="0" smtClean="0">
                <a:sym typeface="Wingdings"/>
              </a:rPr>
              <a:t></a:t>
            </a:r>
            <a:r>
              <a:rPr lang="en-US" dirty="0" smtClean="0">
                <a:sym typeface="Wingdings"/>
              </a:rPr>
              <a:t>  </a:t>
            </a:r>
            <a:r>
              <a:rPr lang="th-TH" dirty="0" smtClean="0">
                <a:sym typeface="Wingdings"/>
              </a:rPr>
              <a:t>กำหนด </a:t>
            </a:r>
            <a:r>
              <a:rPr lang="en-US" dirty="0" err="1" smtClean="0">
                <a:sym typeface="Wingdings"/>
              </a:rPr>
              <a:t>Car_H</a:t>
            </a:r>
            <a:endParaRPr lang="th-TH" dirty="0" smtClean="0"/>
          </a:p>
          <a:p>
            <a:pPr marL="0" lvl="1" indent="0">
              <a:buNone/>
            </a:pPr>
            <a:r>
              <a:rPr lang="en-US" dirty="0"/>
              <a:t>c</a:t>
            </a:r>
            <a:r>
              <a:rPr lang="en-US" dirty="0" smtClean="0"/>
              <a:t>lass Car{</a:t>
            </a:r>
          </a:p>
          <a:p>
            <a:pPr marL="0" lvl="1" indent="0">
              <a:buNone/>
            </a:pP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pPr marL="0" lvl="1" indent="0">
              <a:buNone/>
            </a:pPr>
            <a:r>
              <a:rPr lang="en-US" dirty="0"/>
              <a:t> </a:t>
            </a:r>
            <a:r>
              <a:rPr lang="mr-IN" dirty="0" smtClean="0"/>
              <a:t>…</a:t>
            </a:r>
            <a:endParaRPr lang="en-US" dirty="0"/>
          </a:p>
          <a:p>
            <a:pPr marL="0" lvl="1" indent="0">
              <a:buNone/>
            </a:pPr>
            <a:r>
              <a:rPr lang="en-US" dirty="0" smtClean="0"/>
              <a:t>};</a:t>
            </a:r>
            <a:endParaRPr lang="th-TH" dirty="0"/>
          </a:p>
          <a:p>
            <a:pPr marL="0" lvl="1" indent="0">
              <a:buNone/>
            </a:pPr>
            <a:r>
              <a:rPr lang="en-US" dirty="0" smtClean="0"/>
              <a:t>#</a:t>
            </a:r>
            <a:r>
              <a:rPr lang="en-US" dirty="0" err="1"/>
              <a:t>endif</a:t>
            </a:r>
            <a:r>
              <a:rPr lang="en-US" dirty="0"/>
              <a:t> </a:t>
            </a:r>
            <a:r>
              <a:rPr lang="en-US" dirty="0" smtClean="0"/>
              <a:t>				</a:t>
            </a:r>
            <a:r>
              <a:rPr lang="th-TH" dirty="0" smtClean="0">
                <a:sym typeface="Wingdings"/>
              </a:rPr>
              <a:t></a:t>
            </a:r>
            <a:r>
              <a:rPr lang="en-US" dirty="0" smtClean="0">
                <a:sym typeface="Wingdings"/>
              </a:rPr>
              <a:t> </a:t>
            </a:r>
            <a:r>
              <a:rPr lang="th-TH" dirty="0" smtClean="0">
                <a:sym typeface="Wingdings"/>
              </a:rPr>
              <a:t>สิ้นสุด </a:t>
            </a:r>
            <a:r>
              <a:rPr lang="en-US" dirty="0" smtClean="0">
                <a:sym typeface="Wingdings"/>
              </a:rPr>
              <a:t>if</a:t>
            </a:r>
            <a:endParaRPr lang="th-TH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th-TH" dirty="0" smtClean="0"/>
              <a:t>ตัวอย่าง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8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รถแบบ</a:t>
            </a:r>
            <a:r>
              <a:rPr lang="th-TH" dirty="0" err="1" smtClean="0"/>
              <a:t>อื่นๆ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80" y="3151415"/>
            <a:ext cx="3225800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41" y="3646715"/>
            <a:ext cx="4013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Inheritance </a:t>
            </a:r>
            <a:r>
              <a:rPr lang="th-TH" dirty="0" smtClean="0"/>
              <a:t>เป็นความสัมพันธ์แบบ </a:t>
            </a:r>
            <a:r>
              <a:rPr lang="en-US" dirty="0" smtClean="0"/>
              <a:t>is-a</a:t>
            </a:r>
          </a:p>
          <a:p>
            <a:r>
              <a:rPr lang="en-US" dirty="0" smtClean="0"/>
              <a:t> </a:t>
            </a:r>
            <a:r>
              <a:rPr lang="th-TH" dirty="0" smtClean="0"/>
              <a:t>คลาสลูก </a:t>
            </a:r>
            <a:r>
              <a:rPr lang="en-US" dirty="0" smtClean="0"/>
              <a:t>(derived class)</a:t>
            </a:r>
            <a:r>
              <a:rPr lang="th-TH" dirty="0" smtClean="0"/>
              <a:t> สืบทอดแอ</a:t>
            </a:r>
            <a:r>
              <a:rPr lang="th-TH" dirty="0" err="1" smtClean="0"/>
              <a:t>ตทริ</a:t>
            </a:r>
            <a:r>
              <a:rPr lang="th-TH" dirty="0" smtClean="0"/>
              <a:t>บิว</a:t>
            </a:r>
            <a:r>
              <a:rPr lang="th-TH" dirty="0" err="1" smtClean="0"/>
              <a:t>ต์แ</a:t>
            </a:r>
            <a:r>
              <a:rPr lang="th-TH" dirty="0" smtClean="0"/>
              <a:t>ละเมธอด มาจากคลาสแม่ (</a:t>
            </a:r>
            <a:r>
              <a:rPr lang="en-US" dirty="0" smtClean="0"/>
              <a:t>base class</a:t>
            </a:r>
            <a:r>
              <a:rPr lang="th-TH" dirty="0" smtClean="0"/>
              <a:t>)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th-TH" dirty="0" smtClean="0"/>
              <a:t>คลาสลูก สามารถเพิ่ม</a:t>
            </a:r>
            <a:r>
              <a:rPr lang="th-TH" dirty="0"/>
              <a:t>แอ</a:t>
            </a:r>
            <a:r>
              <a:rPr lang="th-TH" dirty="0" err="1"/>
              <a:t>ตทริ</a:t>
            </a:r>
            <a:r>
              <a:rPr lang="th-TH" dirty="0"/>
              <a:t>บิว</a:t>
            </a:r>
            <a:r>
              <a:rPr lang="th-TH" dirty="0" err="1"/>
              <a:t>ต์แ</a:t>
            </a:r>
            <a:r>
              <a:rPr lang="th-TH" dirty="0"/>
              <a:t>ละเมธอด </a:t>
            </a:r>
            <a:r>
              <a:rPr lang="th-TH" dirty="0" smtClean="0"/>
              <a:t>ได้</a:t>
            </a:r>
          </a:p>
          <a:p>
            <a:r>
              <a:rPr lang="th-TH" dirty="0"/>
              <a:t> </a:t>
            </a:r>
            <a:r>
              <a:rPr lang="th-TH" dirty="0" smtClean="0"/>
              <a:t>คลาสลูกสามารถกำหนดรายละเอียดการทำงานของเมธอดที่สืบทอดมาจากคลาสแม่ได้ เรียกวิธีนี้ว่า </a:t>
            </a:r>
            <a:r>
              <a:rPr lang="en-US" dirty="0" smtClean="0"/>
              <a:t>override method</a:t>
            </a:r>
          </a:p>
          <a:p>
            <a:pPr lvl="1"/>
            <a:r>
              <a:rPr lang="th-TH" dirty="0" smtClean="0"/>
              <a:t>คลาสลูกจะมีเมธอดเหมือนกับคลาสแม่ทุกประการ (การคืนค่า ชื่อเมธอด จำนวนพารามิเตอร์ ชนิดข้อมูลของพารามิเตอร์)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สรุป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8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หมายถึง การสร้างหรือพัฒนาคลาสใหม่ขึ้นมาจากคลาสเดิมที่มีอยู่แล้ว โดยนำ </a:t>
            </a:r>
            <a:r>
              <a:rPr lang="th-TH" dirty="0" err="1" smtClean="0"/>
              <a:t>Attribute</a:t>
            </a:r>
            <a:r>
              <a:rPr lang="th-TH" dirty="0" smtClean="0"/>
              <a:t> และ </a:t>
            </a:r>
            <a:r>
              <a:rPr lang="th-TH" dirty="0" err="1" smtClean="0"/>
              <a:t>Method</a:t>
            </a:r>
            <a:r>
              <a:rPr lang="th-TH" dirty="0" smtClean="0"/>
              <a:t> ของคลาสเดิมมาใช้</a:t>
            </a:r>
          </a:p>
          <a:p>
            <a:r>
              <a:rPr lang="th-TH" dirty="0" smtClean="0"/>
              <a:t>ถือเป็นหนึ่งในคุณสมบัติหลักของแนวคิดเชิงวัตถุ</a:t>
            </a:r>
          </a:p>
          <a:p>
            <a:r>
              <a:rPr lang="th-TH" dirty="0" smtClean="0"/>
              <a:t>เป็นข้อดีอย่างหนึ่งของการเขียนโปรแกรมด้วยหลักการเชิงวัตถุ เนื่องจาก </a:t>
            </a:r>
            <a:r>
              <a:rPr lang="th-TH" dirty="0" err="1" smtClean="0"/>
              <a:t>Inheritance</a:t>
            </a:r>
            <a:r>
              <a:rPr lang="th-TH" dirty="0" smtClean="0"/>
              <a:t> จะช่วยประหยัดเวลาในการเขียนโปรแกรมได้อย่างมาก ทำให้ไม่ต้องสร้างขึ้นมาใหม่ทั้งหมดทุกครั้งที่มีการเขียนโปรแกรม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การสืบทอดคุณสมบัติ </a:t>
            </a:r>
            <a:r>
              <a:rPr lang="en-US" dirty="0" smtClean="0"/>
              <a:t>(Inheritance)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9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err="1" smtClean="0"/>
              <a:t>Inheritance</a:t>
            </a:r>
            <a:r>
              <a:rPr lang="th-TH" dirty="0" smtClean="0"/>
              <a:t> เป็นการสืบทอดคุณลักษณะ และพฤติกรรม ตัวอย่างเช่น แม่สุนัขสามารถเห่าได้เฝ้าบ้านได้ ลูกสุนัขก็สามารถเห่าได้และเฝ้าบ้านได้ เช่นกัน</a:t>
            </a:r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ในการเขียนโปรแกรมนั้น เราไม่จำเป็นต้องสร้างคลาสขึ้นมาใหม่เองทั้งหมด แต่เราสามารถใช้คลาสที่มีคนสร้างไว้ หรือที่เราเคยสร้างไว้อยู่แล้วมาใช้ให้เป็นประโยชน์ได้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การสืบทอดคุณสมบัติ </a:t>
            </a:r>
            <a:r>
              <a:rPr lang="en-US" dirty="0" smtClean="0"/>
              <a:t>(Inheritance)</a:t>
            </a:r>
            <a:endParaRPr lang="en-US" dirty="0"/>
          </a:p>
        </p:txBody>
      </p:sp>
      <p:pic>
        <p:nvPicPr>
          <p:cNvPr id="4" name="รูปภาพ 3" descr="java-11-0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42" y="2767217"/>
            <a:ext cx="3109094" cy="204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3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คลาสรถ (</a:t>
            </a:r>
            <a:r>
              <a:rPr lang="en-US" dirty="0" smtClean="0"/>
              <a:t>Car</a:t>
            </a:r>
            <a:r>
              <a:rPr lang="th-TH" dirty="0" smtClean="0"/>
              <a:t>)</a:t>
            </a:r>
            <a:r>
              <a:rPr lang="en-US" dirty="0" smtClean="0"/>
              <a:t> </a:t>
            </a:r>
            <a:r>
              <a:rPr lang="th-TH" dirty="0" smtClean="0"/>
              <a:t>เป็นคลาสรถทั่วไป ที่มีคุณสมบัติสตาร์ทเครื่องได้ เปลี่ยนเกียร์ได้ และดับเครื่องได้</a:t>
            </a:r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ทั้งรถประจำทาง </a:t>
            </a:r>
            <a:r>
              <a:rPr lang="en-US" dirty="0" smtClean="0"/>
              <a:t>(Bus) </a:t>
            </a:r>
            <a:r>
              <a:rPr lang="th-TH" dirty="0" smtClean="0"/>
              <a:t>และรถสปอร์ต</a:t>
            </a:r>
            <a:r>
              <a:rPr lang="th-TH" dirty="0"/>
              <a:t> </a:t>
            </a:r>
            <a:r>
              <a:rPr lang="th-TH" dirty="0" smtClean="0"/>
              <a:t>ต่างก็เป็นรถ</a:t>
            </a:r>
          </a:p>
          <a:p>
            <a:r>
              <a:rPr lang="th-TH" dirty="0" smtClean="0"/>
              <a:t>ความสัมพันธ์ระหว่างคลาสรถประจำ</a:t>
            </a:r>
            <a:r>
              <a:rPr lang="th-TH" dirty="0"/>
              <a:t>ทาง </a:t>
            </a:r>
            <a:r>
              <a:rPr lang="en-US" dirty="0"/>
              <a:t>(Bus) </a:t>
            </a:r>
            <a:r>
              <a:rPr lang="th-TH" dirty="0" smtClean="0"/>
              <a:t>กับคลาสรถ (</a:t>
            </a:r>
            <a:r>
              <a:rPr lang="en-US" dirty="0" smtClean="0"/>
              <a:t>Car</a:t>
            </a:r>
            <a:r>
              <a:rPr lang="th-TH" dirty="0" smtClean="0"/>
              <a:t>)</a:t>
            </a:r>
            <a:r>
              <a:rPr lang="en-US" dirty="0" smtClean="0"/>
              <a:t> </a:t>
            </a:r>
            <a:r>
              <a:rPr lang="th-TH" dirty="0" smtClean="0"/>
              <a:t>เป็นแบบ </a:t>
            </a:r>
            <a:r>
              <a:rPr lang="en-US" dirty="0" smtClean="0"/>
              <a:t>is-a</a:t>
            </a:r>
            <a:endParaRPr lang="th-TH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การสืบทอดคุณสมบัติ </a:t>
            </a:r>
            <a:r>
              <a:rPr lang="en-US" dirty="0" smtClean="0"/>
              <a:t>(Inheritance)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98" y="2318231"/>
            <a:ext cx="3543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6" y="3929063"/>
            <a:ext cx="2884351" cy="1797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98" y="4117023"/>
            <a:ext cx="2936059" cy="1404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98" y="202049"/>
            <a:ext cx="3543300" cy="229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10423" y="2269916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1367" y="5726704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Bus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12670" y="552161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SportCar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82834" y="2500749"/>
            <a:ext cx="1449977" cy="1428314"/>
          </a:xfrm>
          <a:prstGeom prst="straightConnector1">
            <a:avLst/>
          </a:prstGeom>
          <a:ln w="76200">
            <a:tailEnd type="triangle" w="lg" len="med"/>
          </a:ln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294846" y="2500749"/>
            <a:ext cx="1738811" cy="1744680"/>
          </a:xfrm>
          <a:prstGeom prst="straightConnector1">
            <a:avLst/>
          </a:prstGeom>
          <a:ln w="76200">
            <a:tailEnd type="triangle" w="lg" len="med"/>
          </a:ln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4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คลาสที่สืบทอด (คลาสลูก) มักมีคุณสมบัติเฉพาะเพิ่มจากคลาสแม่</a:t>
            </a:r>
          </a:p>
          <a:p>
            <a:r>
              <a:rPr lang="th-TH" dirty="0" smtClean="0"/>
              <a:t>คุณสมบัติเฉพาะ อาจเป็น แอ</a:t>
            </a:r>
            <a:r>
              <a:rPr lang="th-TH" dirty="0" err="1" smtClean="0"/>
              <a:t>ตทริ</a:t>
            </a:r>
            <a:r>
              <a:rPr lang="th-TH" dirty="0" smtClean="0"/>
              <a:t>บิว</a:t>
            </a:r>
            <a:r>
              <a:rPr lang="th-TH" dirty="0" err="1" smtClean="0"/>
              <a:t>ต์</a:t>
            </a:r>
            <a:r>
              <a:rPr lang="th-TH" dirty="0" smtClean="0"/>
              <a:t>หรือเมธอดก็ได้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รายละเอียดของคลาสที่สืบทอด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033" y="3209486"/>
            <a:ext cx="4608767" cy="2550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99295"/>
            <a:ext cx="4493410" cy="19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03" y="1825625"/>
            <a:ext cx="4858994" cy="43513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9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 </a:t>
            </a:r>
            <a:r>
              <a:rPr lang="en-US" dirty="0" err="1" smtClean="0"/>
              <a:t>StarUML</a:t>
            </a:r>
            <a:r>
              <a:rPr lang="en-US" dirty="0" smtClean="0"/>
              <a:t> </a:t>
            </a:r>
            <a:r>
              <a:rPr lang="th-TH" dirty="0" smtClean="0"/>
              <a:t>ดาวโหลดได้จาก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staruml.io</a:t>
            </a:r>
            <a:endParaRPr lang="th-TH" dirty="0" smtClean="0"/>
          </a:p>
          <a:p>
            <a:r>
              <a:rPr lang="th-TH" dirty="0" smtClean="0"/>
              <a:t> </a:t>
            </a:r>
            <a:r>
              <a:rPr lang="en-US" dirty="0" err="1" smtClean="0"/>
              <a:t>StarUML</a:t>
            </a:r>
            <a:r>
              <a:rPr lang="en-US" dirty="0" smtClean="0"/>
              <a:t> </a:t>
            </a:r>
            <a:r>
              <a:rPr lang="th-TH" dirty="0"/>
              <a:t>เป็นเครื่องมือสำหรับช่วยในการออกแบบซอฟต์แวร์</a:t>
            </a:r>
          </a:p>
          <a:p>
            <a:r>
              <a:rPr lang="th-TH" dirty="0" smtClean="0"/>
              <a:t> สร้างแผนภาพคลาสตามมาตรฐาน </a:t>
            </a:r>
            <a:r>
              <a:rPr lang="en-US" dirty="0" smtClean="0"/>
              <a:t>UML</a:t>
            </a:r>
            <a:endParaRPr lang="th-TH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แนะนำเครื่องมือสำหรับช่วยเขียนแผนภาพคลาส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357" y="812008"/>
            <a:ext cx="19050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0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เขียนโปรแกรมด้วย </a:t>
            </a:r>
            <a:r>
              <a:rPr lang="en-US" dirty="0" err="1" smtClean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40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 level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st">
      <a:majorFont>
        <a:latin typeface="TH SarabunPSK"/>
        <a:ea typeface=""/>
        <a:cs typeface=""/>
      </a:majorFont>
      <a:minorFont>
        <a:latin typeface="TH SarabunPSK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lumMod val="20000"/>
                  <a:lumOff val="8000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level design" id="{00E2FDB5-77A3-416C-8232-A2B8AB0B9A01}" vid="{6E3E8A63-E899-4F92-AFE5-C80B3CCFC0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888143-week6</Template>
  <TotalTime>170</TotalTime>
  <Words>465</Words>
  <Application>Microsoft Macintosh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TH Sarabun New</vt:lpstr>
      <vt:lpstr>TH SarabunPSK</vt:lpstr>
      <vt:lpstr>Times New Roman</vt:lpstr>
      <vt:lpstr>Wingdings</vt:lpstr>
      <vt:lpstr>Presentation level design</vt:lpstr>
      <vt:lpstr>Inheritance</vt:lpstr>
      <vt:lpstr>การสืบทอดคุณสมบัติ (Inheritance)</vt:lpstr>
      <vt:lpstr>การสืบทอดคุณสมบัติ (Inheritance)</vt:lpstr>
      <vt:lpstr>การสืบทอดคุณสมบัติ (Inheritance)</vt:lpstr>
      <vt:lpstr>PowerPoint Presentation</vt:lpstr>
      <vt:lpstr>รายละเอียดของคลาสที่สืบทอด</vt:lpstr>
      <vt:lpstr>Class diagram</vt:lpstr>
      <vt:lpstr>แนะนำเครื่องมือสำหรับช่วยเขียนแผนภาพคลาส</vt:lpstr>
      <vt:lpstr>เขียนโปรแกรมด้วย c++</vt:lpstr>
      <vt:lpstr>Include hell c++</vt:lpstr>
      <vt:lpstr> ตัวอย่าง</vt:lpstr>
      <vt:lpstr>รถแบบอื่นๆ</vt:lpstr>
      <vt:lpstr>สรุป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2017-03-13T02:21:09Z</dcterms:created>
  <dcterms:modified xsi:type="dcterms:W3CDTF">2017-03-13T05:27:51Z</dcterms:modified>
</cp:coreProperties>
</file>